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57" r:id="rId5"/>
    <p:sldId id="258" r:id="rId6"/>
    <p:sldId id="259" r:id="rId7"/>
    <p:sldId id="281" r:id="rId8"/>
    <p:sldId id="260" r:id="rId9"/>
    <p:sldId id="263"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FAEA7-0F01-4D19-9609-4CEF409464A9}" type="doc">
      <dgm:prSet loTypeId="urn:microsoft.com/office/officeart/2005/8/layout/venn1" loCatId="relationship" qsTypeId="urn:microsoft.com/office/officeart/2005/8/quickstyle/simple1" qsCatId="simple" csTypeId="urn:microsoft.com/office/officeart/2005/8/colors/accent1_2" csCatId="accent1" phldr="1"/>
      <dgm:spPr/>
    </dgm:pt>
    <dgm:pt modelId="{CE058832-A0F7-4644-82A3-A99886C83B79}">
      <dgm:prSet phldrT="[Text]"/>
      <dgm:spPr/>
      <dgm:t>
        <a:bodyPr/>
        <a:lstStyle/>
        <a:p>
          <a:r>
            <a:rPr lang="en-US" dirty="0" smtClean="0"/>
            <a:t>Text</a:t>
          </a:r>
          <a:endParaRPr lang="en-US" dirty="0"/>
        </a:p>
      </dgm:t>
    </dgm:pt>
    <dgm:pt modelId="{DEC684AF-A468-4252-9C1F-EEC2757F7108}" type="parTrans" cxnId="{BB8E1346-C09E-4E2D-9314-B76AA2965E99}">
      <dgm:prSet/>
      <dgm:spPr/>
      <dgm:t>
        <a:bodyPr/>
        <a:lstStyle/>
        <a:p>
          <a:endParaRPr lang="en-US"/>
        </a:p>
      </dgm:t>
    </dgm:pt>
    <dgm:pt modelId="{14F021CA-32A3-4BED-BFCE-52CA6EC91D08}" type="sibTrans" cxnId="{BB8E1346-C09E-4E2D-9314-B76AA2965E99}">
      <dgm:prSet/>
      <dgm:spPr/>
      <dgm:t>
        <a:bodyPr/>
        <a:lstStyle/>
        <a:p>
          <a:endParaRPr lang="en-US"/>
        </a:p>
      </dgm:t>
    </dgm:pt>
    <dgm:pt modelId="{CC2305B0-2CFE-4E7A-B176-57CFE971C034}">
      <dgm:prSet phldrT="[Text]"/>
      <dgm:spPr/>
      <dgm:t>
        <a:bodyPr/>
        <a:lstStyle/>
        <a:p>
          <a:r>
            <a:rPr lang="en-US" dirty="0" smtClean="0"/>
            <a:t>Reader</a:t>
          </a:r>
          <a:endParaRPr lang="en-US" dirty="0"/>
        </a:p>
      </dgm:t>
    </dgm:pt>
    <dgm:pt modelId="{C99CAAAE-503F-4EE5-82F8-8060867FDB8A}" type="parTrans" cxnId="{C1411A6F-FDF5-40A4-9F55-59BE71CAA17B}">
      <dgm:prSet/>
      <dgm:spPr/>
      <dgm:t>
        <a:bodyPr/>
        <a:lstStyle/>
        <a:p>
          <a:endParaRPr lang="en-US"/>
        </a:p>
      </dgm:t>
    </dgm:pt>
    <dgm:pt modelId="{8E94DB0C-FE1D-47C4-AEE6-4B87A6B5BFA2}" type="sibTrans" cxnId="{C1411A6F-FDF5-40A4-9F55-59BE71CAA17B}">
      <dgm:prSet/>
      <dgm:spPr/>
      <dgm:t>
        <a:bodyPr/>
        <a:lstStyle/>
        <a:p>
          <a:endParaRPr lang="en-US"/>
        </a:p>
      </dgm:t>
    </dgm:pt>
    <dgm:pt modelId="{6720F94F-601D-4D05-9465-DE95285A5C53}">
      <dgm:prSet phldrT="[Text]"/>
      <dgm:spPr/>
      <dgm:t>
        <a:bodyPr/>
        <a:lstStyle/>
        <a:p>
          <a:r>
            <a:rPr lang="en-US" dirty="0" smtClean="0"/>
            <a:t>World</a:t>
          </a:r>
          <a:endParaRPr lang="en-US" dirty="0"/>
        </a:p>
      </dgm:t>
    </dgm:pt>
    <dgm:pt modelId="{36DFA96A-58A6-4E54-9800-F45E7F6A8F39}" type="parTrans" cxnId="{33392EF8-0AF5-4407-8AE1-4386EC539251}">
      <dgm:prSet/>
      <dgm:spPr/>
      <dgm:t>
        <a:bodyPr/>
        <a:lstStyle/>
        <a:p>
          <a:endParaRPr lang="en-US"/>
        </a:p>
      </dgm:t>
    </dgm:pt>
    <dgm:pt modelId="{EE07242D-7863-420B-91E2-499569AA6C21}" type="sibTrans" cxnId="{33392EF8-0AF5-4407-8AE1-4386EC539251}">
      <dgm:prSet/>
      <dgm:spPr/>
      <dgm:t>
        <a:bodyPr/>
        <a:lstStyle/>
        <a:p>
          <a:endParaRPr lang="en-US"/>
        </a:p>
      </dgm:t>
    </dgm:pt>
    <dgm:pt modelId="{B30C7A4A-0A35-4347-8FCC-1D24EDDB5983}" type="pres">
      <dgm:prSet presAssocID="{DABFAEA7-0F01-4D19-9609-4CEF409464A9}" presName="compositeShape" presStyleCnt="0">
        <dgm:presLayoutVars>
          <dgm:chMax val="7"/>
          <dgm:dir/>
          <dgm:resizeHandles val="exact"/>
        </dgm:presLayoutVars>
      </dgm:prSet>
      <dgm:spPr/>
    </dgm:pt>
    <dgm:pt modelId="{5DBBE8C1-0C4F-49D3-ACFD-6EB18053B743}" type="pres">
      <dgm:prSet presAssocID="{CE058832-A0F7-4644-82A3-A99886C83B79}" presName="circ1" presStyleLbl="vennNode1" presStyleIdx="0" presStyleCnt="3"/>
      <dgm:spPr/>
    </dgm:pt>
    <dgm:pt modelId="{5000A94C-6F04-462D-AEAD-4C89D9700427}" type="pres">
      <dgm:prSet presAssocID="{CE058832-A0F7-4644-82A3-A99886C83B79}" presName="circ1Tx" presStyleLbl="revTx" presStyleIdx="0" presStyleCnt="0">
        <dgm:presLayoutVars>
          <dgm:chMax val="0"/>
          <dgm:chPref val="0"/>
          <dgm:bulletEnabled val="1"/>
        </dgm:presLayoutVars>
      </dgm:prSet>
      <dgm:spPr/>
    </dgm:pt>
    <dgm:pt modelId="{E218A2C5-20A8-477A-A4EA-266B82674784}" type="pres">
      <dgm:prSet presAssocID="{CC2305B0-2CFE-4E7A-B176-57CFE971C034}" presName="circ2" presStyleLbl="vennNode1" presStyleIdx="1" presStyleCnt="3"/>
      <dgm:spPr/>
    </dgm:pt>
    <dgm:pt modelId="{ACEFB3A7-850C-4A8D-AF29-BEEB5B7FBCD8}" type="pres">
      <dgm:prSet presAssocID="{CC2305B0-2CFE-4E7A-B176-57CFE971C034}" presName="circ2Tx" presStyleLbl="revTx" presStyleIdx="0" presStyleCnt="0">
        <dgm:presLayoutVars>
          <dgm:chMax val="0"/>
          <dgm:chPref val="0"/>
          <dgm:bulletEnabled val="1"/>
        </dgm:presLayoutVars>
      </dgm:prSet>
      <dgm:spPr/>
    </dgm:pt>
    <dgm:pt modelId="{CF6248AE-A4AE-4C87-A4BA-FDDAC58B72A6}" type="pres">
      <dgm:prSet presAssocID="{6720F94F-601D-4D05-9465-DE95285A5C53}" presName="circ3" presStyleLbl="vennNode1" presStyleIdx="2" presStyleCnt="3"/>
      <dgm:spPr/>
    </dgm:pt>
    <dgm:pt modelId="{B667F28F-B8B4-4DDC-A166-C8856952AAEB}" type="pres">
      <dgm:prSet presAssocID="{6720F94F-601D-4D05-9465-DE95285A5C53}" presName="circ3Tx" presStyleLbl="revTx" presStyleIdx="0" presStyleCnt="0">
        <dgm:presLayoutVars>
          <dgm:chMax val="0"/>
          <dgm:chPref val="0"/>
          <dgm:bulletEnabled val="1"/>
        </dgm:presLayoutVars>
      </dgm:prSet>
      <dgm:spPr/>
    </dgm:pt>
  </dgm:ptLst>
  <dgm:cxnLst>
    <dgm:cxn modelId="{AA72C117-2B1F-4AD2-BE9E-543643CCF8AB}" type="presOf" srcId="{CE058832-A0F7-4644-82A3-A99886C83B79}" destId="{5000A94C-6F04-462D-AEAD-4C89D9700427}" srcOrd="1" destOrd="0" presId="urn:microsoft.com/office/officeart/2005/8/layout/venn1"/>
    <dgm:cxn modelId="{21C44C67-21AC-4373-A0C1-78B05BDD73B4}" type="presOf" srcId="{6720F94F-601D-4D05-9465-DE95285A5C53}" destId="{CF6248AE-A4AE-4C87-A4BA-FDDAC58B72A6}" srcOrd="0" destOrd="0" presId="urn:microsoft.com/office/officeart/2005/8/layout/venn1"/>
    <dgm:cxn modelId="{3C92173B-D210-4789-9C1A-C26978CBBB7E}" type="presOf" srcId="{CE058832-A0F7-4644-82A3-A99886C83B79}" destId="{5DBBE8C1-0C4F-49D3-ACFD-6EB18053B743}" srcOrd="0" destOrd="0" presId="urn:microsoft.com/office/officeart/2005/8/layout/venn1"/>
    <dgm:cxn modelId="{FC4B9276-7731-4369-9B9A-388B902314F7}" type="presOf" srcId="{6720F94F-601D-4D05-9465-DE95285A5C53}" destId="{B667F28F-B8B4-4DDC-A166-C8856952AAEB}" srcOrd="1" destOrd="0" presId="urn:microsoft.com/office/officeart/2005/8/layout/venn1"/>
    <dgm:cxn modelId="{A4A82C92-5008-4899-BC4D-1549AD63FF0E}" type="presOf" srcId="{CC2305B0-2CFE-4E7A-B176-57CFE971C034}" destId="{ACEFB3A7-850C-4A8D-AF29-BEEB5B7FBCD8}" srcOrd="1" destOrd="0" presId="urn:microsoft.com/office/officeart/2005/8/layout/venn1"/>
    <dgm:cxn modelId="{504A0236-4C2E-4DCF-9D30-4CBED9B41C59}" type="presOf" srcId="{CC2305B0-2CFE-4E7A-B176-57CFE971C034}" destId="{E218A2C5-20A8-477A-A4EA-266B82674784}" srcOrd="0" destOrd="0" presId="urn:microsoft.com/office/officeart/2005/8/layout/venn1"/>
    <dgm:cxn modelId="{C1411A6F-FDF5-40A4-9F55-59BE71CAA17B}" srcId="{DABFAEA7-0F01-4D19-9609-4CEF409464A9}" destId="{CC2305B0-2CFE-4E7A-B176-57CFE971C034}" srcOrd="1" destOrd="0" parTransId="{C99CAAAE-503F-4EE5-82F8-8060867FDB8A}" sibTransId="{8E94DB0C-FE1D-47C4-AEE6-4B87A6B5BFA2}"/>
    <dgm:cxn modelId="{BB8E1346-C09E-4E2D-9314-B76AA2965E99}" srcId="{DABFAEA7-0F01-4D19-9609-4CEF409464A9}" destId="{CE058832-A0F7-4644-82A3-A99886C83B79}" srcOrd="0" destOrd="0" parTransId="{DEC684AF-A468-4252-9C1F-EEC2757F7108}" sibTransId="{14F021CA-32A3-4BED-BFCE-52CA6EC91D08}"/>
    <dgm:cxn modelId="{33392EF8-0AF5-4407-8AE1-4386EC539251}" srcId="{DABFAEA7-0F01-4D19-9609-4CEF409464A9}" destId="{6720F94F-601D-4D05-9465-DE95285A5C53}" srcOrd="2" destOrd="0" parTransId="{36DFA96A-58A6-4E54-9800-F45E7F6A8F39}" sibTransId="{EE07242D-7863-420B-91E2-499569AA6C21}"/>
    <dgm:cxn modelId="{18860380-877B-4A51-9AD4-A72FD070D316}" type="presOf" srcId="{DABFAEA7-0F01-4D19-9609-4CEF409464A9}" destId="{B30C7A4A-0A35-4347-8FCC-1D24EDDB5983}" srcOrd="0" destOrd="0" presId="urn:microsoft.com/office/officeart/2005/8/layout/venn1"/>
    <dgm:cxn modelId="{19328D98-7762-42EA-A583-32E4F9E1C513}" type="presParOf" srcId="{B30C7A4A-0A35-4347-8FCC-1D24EDDB5983}" destId="{5DBBE8C1-0C4F-49D3-ACFD-6EB18053B743}" srcOrd="0" destOrd="0" presId="urn:microsoft.com/office/officeart/2005/8/layout/venn1"/>
    <dgm:cxn modelId="{476239CC-4E1D-4376-8700-9F032EC4A3F4}" type="presParOf" srcId="{B30C7A4A-0A35-4347-8FCC-1D24EDDB5983}" destId="{5000A94C-6F04-462D-AEAD-4C89D9700427}" srcOrd="1" destOrd="0" presId="urn:microsoft.com/office/officeart/2005/8/layout/venn1"/>
    <dgm:cxn modelId="{54D9C84D-04D1-4418-8E2F-D024FCF7E028}" type="presParOf" srcId="{B30C7A4A-0A35-4347-8FCC-1D24EDDB5983}" destId="{E218A2C5-20A8-477A-A4EA-266B82674784}" srcOrd="2" destOrd="0" presId="urn:microsoft.com/office/officeart/2005/8/layout/venn1"/>
    <dgm:cxn modelId="{E87BB201-8931-4732-B6E1-549A743323B2}" type="presParOf" srcId="{B30C7A4A-0A35-4347-8FCC-1D24EDDB5983}" destId="{ACEFB3A7-850C-4A8D-AF29-BEEB5B7FBCD8}" srcOrd="3" destOrd="0" presId="urn:microsoft.com/office/officeart/2005/8/layout/venn1"/>
    <dgm:cxn modelId="{9FFC8D6F-FFF0-48A3-B842-AE4A41918563}" type="presParOf" srcId="{B30C7A4A-0A35-4347-8FCC-1D24EDDB5983}" destId="{CF6248AE-A4AE-4C87-A4BA-FDDAC58B72A6}" srcOrd="4" destOrd="0" presId="urn:microsoft.com/office/officeart/2005/8/layout/venn1"/>
    <dgm:cxn modelId="{EA76315B-FE8E-4592-95F4-7C91277E22D0}" type="presParOf" srcId="{B30C7A4A-0A35-4347-8FCC-1D24EDDB5983}" destId="{B667F28F-B8B4-4DDC-A166-C8856952AAE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BE8C1-0C4F-49D3-ACFD-6EB18053B743}">
      <dsp:nvSpPr>
        <dsp:cNvPr id="0" name=""/>
        <dsp:cNvSpPr/>
      </dsp:nvSpPr>
      <dsp:spPr>
        <a:xfrm>
          <a:off x="2422842" y="59054"/>
          <a:ext cx="2834640" cy="283464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en-US" sz="4500" kern="1200" dirty="0" smtClean="0"/>
            <a:t>Text</a:t>
          </a:r>
          <a:endParaRPr lang="en-US" sz="4500" kern="1200" dirty="0"/>
        </a:p>
      </dsp:txBody>
      <dsp:txXfrm>
        <a:off x="2800794" y="555116"/>
        <a:ext cx="2078736" cy="1275588"/>
      </dsp:txXfrm>
    </dsp:sp>
    <dsp:sp modelId="{E218A2C5-20A8-477A-A4EA-266B82674784}">
      <dsp:nvSpPr>
        <dsp:cNvPr id="0" name=""/>
        <dsp:cNvSpPr/>
      </dsp:nvSpPr>
      <dsp:spPr>
        <a:xfrm>
          <a:off x="3445675" y="1830705"/>
          <a:ext cx="2834640" cy="283464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en-US" sz="4500" kern="1200" dirty="0" smtClean="0"/>
            <a:t>Reader</a:t>
          </a:r>
          <a:endParaRPr lang="en-US" sz="4500" kern="1200" dirty="0"/>
        </a:p>
      </dsp:txBody>
      <dsp:txXfrm>
        <a:off x="4312602" y="2562986"/>
        <a:ext cx="1700784" cy="1559052"/>
      </dsp:txXfrm>
    </dsp:sp>
    <dsp:sp modelId="{CF6248AE-A4AE-4C87-A4BA-FDDAC58B72A6}">
      <dsp:nvSpPr>
        <dsp:cNvPr id="0" name=""/>
        <dsp:cNvSpPr/>
      </dsp:nvSpPr>
      <dsp:spPr>
        <a:xfrm>
          <a:off x="1400009" y="1830705"/>
          <a:ext cx="2834640" cy="283464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en-US" sz="4500" kern="1200" dirty="0" smtClean="0"/>
            <a:t>World</a:t>
          </a:r>
          <a:endParaRPr lang="en-US" sz="4500" kern="1200" dirty="0"/>
        </a:p>
      </dsp:txBody>
      <dsp:txXfrm>
        <a:off x="1666938" y="2562986"/>
        <a:ext cx="1700784" cy="15590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23" name="Slide Number Placeholder 22"/>
          <p:cNvSpPr>
            <a:spLocks noGrp="1"/>
          </p:cNvSpPr>
          <p:nvPr>
            <p:ph type="sldNum" sz="quarter" idx="11"/>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4" name="Footer Placeholder 23"/>
          <p:cNvSpPr>
            <a:spLocks noGrp="1"/>
          </p:cNvSpPr>
          <p:nvPr>
            <p:ph type="ftr" sz="quarter" idx="12"/>
          </p:nvPr>
        </p:nvSpPr>
        <p:spPr/>
        <p:txBody>
          <a:bodyPr/>
          <a:lstStyle/>
          <a:p>
            <a:endParaRPr lang="en-US">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162380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81579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206057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19" name="Slide Number Placeholder 18"/>
          <p:cNvSpPr>
            <a:spLocks noGrp="1"/>
          </p:cNvSpPr>
          <p:nvPr>
            <p:ph type="sldNum" sz="quarter" idx="15"/>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8283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20" name="Slide Number Placeholder 19"/>
          <p:cNvSpPr>
            <a:spLocks noGrp="1"/>
          </p:cNvSpPr>
          <p:nvPr>
            <p:ph type="sldNum" sz="quarter" idx="11"/>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2"/>
          </p:nvPr>
        </p:nvSpPr>
        <p:spPr/>
        <p:txBody>
          <a:bodyPr/>
          <a:lstStyle/>
          <a:p>
            <a:endParaRPr lang="en-US">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87621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68350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24" name="Slide Number Placeholder 23"/>
          <p:cNvSpPr>
            <a:spLocks noGrp="1"/>
          </p:cNvSpPr>
          <p:nvPr>
            <p:ph type="sldNum" sz="quarter" idx="17"/>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9" name="Footer Placeholder 28"/>
          <p:cNvSpPr>
            <a:spLocks noGrp="1"/>
          </p:cNvSpPr>
          <p:nvPr>
            <p:ph type="ftr" sz="quarter" idx="18"/>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335809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Date Placeholder 10"/>
          <p:cNvSpPr>
            <a:spLocks noGrp="1"/>
          </p:cNvSpPr>
          <p:nvPr>
            <p:ph type="dt" sz="half" idx="10"/>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14" name="Slide Number Placeholder 13"/>
          <p:cNvSpPr>
            <a:spLocks noGrp="1"/>
          </p:cNvSpPr>
          <p:nvPr>
            <p:ph type="sldNum" sz="quarter" idx="11"/>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18" name="Footer Placeholder 17"/>
          <p:cNvSpPr>
            <a:spLocks noGrp="1"/>
          </p:cNvSpPr>
          <p:nvPr>
            <p:ph type="ftr" sz="quarter" idx="12"/>
          </p:nvPr>
        </p:nvSpPr>
        <p:spPr/>
        <p:txBody>
          <a:bodyPr/>
          <a:lstStyle/>
          <a:p>
            <a:endParaRPr lang="en-US">
              <a:solidFill>
                <a:srgbClr val="FFFFFF">
                  <a:alpha val="65000"/>
                </a:srgbClr>
              </a:solidFill>
            </a:endParaRP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879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Date Placeholder 6"/>
          <p:cNvSpPr>
            <a:spLocks noGrp="1"/>
          </p:cNvSpPr>
          <p:nvPr>
            <p:ph type="dt" sz="half" idx="10"/>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12" name="Slide Number Placeholder 11"/>
          <p:cNvSpPr>
            <a:spLocks noGrp="1"/>
          </p:cNvSpPr>
          <p:nvPr>
            <p:ph type="sldNum" sz="quarter" idx="11"/>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13" name="Footer Placeholder 12"/>
          <p:cNvSpPr>
            <a:spLocks noGrp="1"/>
          </p:cNvSpPr>
          <p:nvPr>
            <p:ph type="ftr" sz="quarter" idx="12"/>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7186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18" name="Slide Number Placeholder 17"/>
          <p:cNvSpPr>
            <a:spLocks noGrp="1"/>
          </p:cNvSpPr>
          <p:nvPr>
            <p:ph type="sldNum" sz="quarter" idx="16"/>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0" name="Footer Placeholder 19"/>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155460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20" name="Slide Number Placeholder 19"/>
          <p:cNvSpPr>
            <a:spLocks noGrp="1"/>
          </p:cNvSpPr>
          <p:nvPr>
            <p:ph type="sldNum" sz="quarter" idx="15"/>
          </p:nvPr>
        </p:nvSpPr>
        <p:spPr/>
        <p:txBody>
          <a:body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123416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0B30EF4-260F-4E13-A4EA-1F2B1311A19D}" type="datetimeFigureOut">
              <a:rPr lang="en-US" smtClean="0">
                <a:solidFill>
                  <a:srgbClr val="FFFFFF">
                    <a:alpha val="65000"/>
                  </a:srgbClr>
                </a:solidFill>
              </a:rPr>
              <a:pPr/>
              <a:t>10/1/2015</a:t>
            </a:fld>
            <a:endParaRPr lang="en-US">
              <a:solidFill>
                <a:srgbClr val="FFFFFF">
                  <a:alpha val="65000"/>
                </a:srgb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solidFill>
                <a:srgbClr val="FFFFFF">
                  <a:alpha val="65000"/>
                </a:srgb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D7ACF4A-104A-47FD-9977-FB2542A1FF5F}"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36166006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Literacy Initiative </a:t>
            </a:r>
            <a:endParaRPr lang="en-US" dirty="0"/>
          </a:p>
        </p:txBody>
      </p:sp>
    </p:spTree>
    <p:extLst>
      <p:ext uri="{BB962C8B-B14F-4D97-AF65-F5344CB8AC3E}">
        <p14:creationId xmlns:p14="http://schemas.microsoft.com/office/powerpoint/2010/main" val="1556307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a:bodyPr>
          <a:lstStyle/>
          <a:p>
            <a:r>
              <a:rPr lang="en-US" sz="2000" dirty="0"/>
              <a:t>In the middle of the “web” students ask a question and as they read they add details to help them answer the question. </a:t>
            </a:r>
          </a:p>
        </p:txBody>
      </p:sp>
      <p:sp>
        <p:nvSpPr>
          <p:cNvPr id="2" name="Title 1"/>
          <p:cNvSpPr>
            <a:spLocks noGrp="1"/>
          </p:cNvSpPr>
          <p:nvPr>
            <p:ph type="title"/>
          </p:nvPr>
        </p:nvSpPr>
        <p:spPr/>
        <p:txBody>
          <a:bodyPr/>
          <a:lstStyle/>
          <a:p>
            <a:r>
              <a:rPr lang="en-US" dirty="0" smtClean="0"/>
              <a:t>Strategy #1: Questioning Web</a:t>
            </a:r>
            <a:endParaRPr lang="en-US" dirty="0"/>
          </a:p>
        </p:txBody>
      </p:sp>
      <p:pic>
        <p:nvPicPr>
          <p:cNvPr id="2051"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239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327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52426" y="1463040"/>
            <a:ext cx="7680960" cy="4937760"/>
          </a:xfrm>
        </p:spPr>
        <p:txBody>
          <a:bodyPr>
            <a:normAutofit fontScale="55000" lnSpcReduction="20000"/>
          </a:bodyPr>
          <a:lstStyle/>
          <a:p>
            <a:r>
              <a:rPr lang="en-US" sz="3200" dirty="0" smtClean="0"/>
              <a:t>Sample Questions:</a:t>
            </a:r>
          </a:p>
          <a:p>
            <a:pPr lvl="1"/>
            <a:r>
              <a:rPr lang="en-US" sz="2900" b="1" dirty="0" smtClean="0"/>
              <a:t>Initiating </a:t>
            </a:r>
            <a:r>
              <a:rPr lang="en-US" sz="2900" b="1" dirty="0"/>
              <a:t>Queries (get a discussion started):</a:t>
            </a:r>
          </a:p>
          <a:p>
            <a:pPr marL="0" indent="0">
              <a:buNone/>
            </a:pPr>
            <a:r>
              <a:rPr lang="en-US" sz="3200" dirty="0"/>
              <a:t>	</a:t>
            </a:r>
            <a:r>
              <a:rPr lang="en-US" sz="3200" dirty="0" smtClean="0"/>
              <a:t>What </a:t>
            </a:r>
            <a:r>
              <a:rPr lang="en-US" sz="3200" dirty="0"/>
              <a:t>do you think the author is attempting to say </a:t>
            </a:r>
            <a:r>
              <a:rPr lang="en-US" sz="3200" dirty="0" smtClean="0"/>
              <a:t>here?</a:t>
            </a:r>
          </a:p>
          <a:p>
            <a:pPr marL="0" indent="0">
              <a:buNone/>
            </a:pPr>
            <a:endParaRPr lang="en-US" sz="2900" dirty="0" smtClean="0"/>
          </a:p>
          <a:p>
            <a:pPr lvl="1"/>
            <a:r>
              <a:rPr lang="en-US" sz="2900" b="1" dirty="0" smtClean="0"/>
              <a:t>Follow-up </a:t>
            </a:r>
            <a:r>
              <a:rPr lang="en-US" sz="2900" b="1" dirty="0"/>
              <a:t>Queries (help students connect emerging meanings with their perceptions of author intention and with other ideas in the text):</a:t>
            </a:r>
          </a:p>
          <a:p>
            <a:pPr marL="0" indent="0">
              <a:buNone/>
            </a:pPr>
            <a:r>
              <a:rPr lang="en-US" sz="2600" dirty="0" smtClean="0"/>
              <a:t>	Why </a:t>
            </a:r>
            <a:r>
              <a:rPr lang="en-US" sz="2600" dirty="0"/>
              <a:t>do you think the author chose to use this phrase or wording in this specific spot?</a:t>
            </a:r>
          </a:p>
          <a:p>
            <a:pPr marL="0" indent="0">
              <a:buNone/>
            </a:pPr>
            <a:r>
              <a:rPr lang="en-US" sz="2600" dirty="0" smtClean="0"/>
              <a:t>	Did </a:t>
            </a:r>
            <a:r>
              <a:rPr lang="en-US" sz="2600" dirty="0"/>
              <a:t>the author explain this clearly?</a:t>
            </a:r>
          </a:p>
          <a:p>
            <a:pPr marL="0" indent="0">
              <a:buNone/>
            </a:pPr>
            <a:r>
              <a:rPr lang="en-US" sz="2600" dirty="0" smtClean="0"/>
              <a:t>	Did </a:t>
            </a:r>
            <a:r>
              <a:rPr lang="en-US" sz="2600" dirty="0"/>
              <a:t>the author tell us why?</a:t>
            </a:r>
          </a:p>
          <a:p>
            <a:pPr marL="0" indent="0">
              <a:buNone/>
            </a:pPr>
            <a:r>
              <a:rPr lang="en-US" sz="2600" dirty="0" smtClean="0"/>
              <a:t>	Why </a:t>
            </a:r>
            <a:r>
              <a:rPr lang="en-US" sz="2600" dirty="0"/>
              <a:t>do you think the author tells us this now</a:t>
            </a:r>
            <a:r>
              <a:rPr lang="en-US" sz="2600" dirty="0" smtClean="0"/>
              <a:t>?</a:t>
            </a:r>
          </a:p>
          <a:p>
            <a:pPr marL="0" indent="0">
              <a:buNone/>
            </a:pPr>
            <a:endParaRPr lang="en-US" sz="2600" dirty="0"/>
          </a:p>
          <a:p>
            <a:pPr lvl="1"/>
            <a:r>
              <a:rPr lang="en-US" sz="2900" b="1" dirty="0"/>
              <a:t>Narrative Queries (help students think about character and craft):</a:t>
            </a:r>
          </a:p>
          <a:p>
            <a:pPr marL="0" indent="0">
              <a:buNone/>
            </a:pPr>
            <a:r>
              <a:rPr lang="en-US" sz="2600" dirty="0" smtClean="0"/>
              <a:t>	How </a:t>
            </a:r>
            <a:r>
              <a:rPr lang="en-US" sz="2600" dirty="0"/>
              <a:t>do things look for this character now?</a:t>
            </a:r>
          </a:p>
          <a:p>
            <a:pPr marL="0" indent="0">
              <a:buNone/>
            </a:pPr>
            <a:r>
              <a:rPr lang="en-US" sz="2600" dirty="0" smtClean="0"/>
              <a:t>	How </a:t>
            </a:r>
            <a:r>
              <a:rPr lang="en-US" sz="2600" dirty="0"/>
              <a:t>has the author let you know that something has changed?</a:t>
            </a:r>
          </a:p>
          <a:p>
            <a:pPr marL="0" indent="0">
              <a:buNone/>
            </a:pPr>
            <a:r>
              <a:rPr lang="en-US" sz="2600" dirty="0" smtClean="0"/>
              <a:t>	How </a:t>
            </a:r>
            <a:r>
              <a:rPr lang="en-US" sz="2600" dirty="0"/>
              <a:t>has the author settled this for us?</a:t>
            </a:r>
          </a:p>
          <a:p>
            <a:endParaRPr lang="en-US" dirty="0"/>
          </a:p>
        </p:txBody>
      </p:sp>
      <p:sp>
        <p:nvSpPr>
          <p:cNvPr id="5" name="Title 4"/>
          <p:cNvSpPr>
            <a:spLocks noGrp="1"/>
          </p:cNvSpPr>
          <p:nvPr>
            <p:ph type="title"/>
          </p:nvPr>
        </p:nvSpPr>
        <p:spPr/>
        <p:txBody>
          <a:bodyPr>
            <a:normAutofit fontScale="90000"/>
          </a:bodyPr>
          <a:lstStyle/>
          <a:p>
            <a:r>
              <a:rPr lang="en-US" dirty="0" smtClean="0"/>
              <a:t>Strategy #2: Questioning the Author</a:t>
            </a:r>
            <a:endParaRPr lang="en-US" dirty="0"/>
          </a:p>
        </p:txBody>
      </p:sp>
    </p:spTree>
    <p:extLst>
      <p:ext uri="{BB962C8B-B14F-4D97-AF65-F5344CB8AC3E}">
        <p14:creationId xmlns:p14="http://schemas.microsoft.com/office/powerpoint/2010/main" val="26367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1000"/>
                                        <p:tgtEl>
                                          <p:spTgt spid="6">
                                            <p:txEl>
                                              <p:pRg st="6" end="6"/>
                                            </p:txEl>
                                          </p:spTgt>
                                        </p:tgtEl>
                                      </p:cBhvr>
                                    </p:animEffect>
                                    <p:anim calcmode="lin" valueType="num">
                                      <p:cBhvr>
                                        <p:cTn id="3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1000"/>
                                        <p:tgtEl>
                                          <p:spTgt spid="6">
                                            <p:txEl>
                                              <p:pRg st="7" end="7"/>
                                            </p:txEl>
                                          </p:spTgt>
                                        </p:tgtEl>
                                      </p:cBhvr>
                                    </p:animEffect>
                                    <p:anim calcmode="lin" valueType="num">
                                      <p:cBhvr>
                                        <p:cTn id="4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1000"/>
                                        <p:tgtEl>
                                          <p:spTgt spid="6">
                                            <p:txEl>
                                              <p:pRg st="8" end="8"/>
                                            </p:txEl>
                                          </p:spTgt>
                                        </p:tgtEl>
                                      </p:cBhvr>
                                    </p:animEffect>
                                    <p:anim calcmode="lin" valueType="num">
                                      <p:cBhvr>
                                        <p:cTn id="5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1000"/>
                                        <p:tgtEl>
                                          <p:spTgt spid="6">
                                            <p:txEl>
                                              <p:pRg st="10" end="10"/>
                                            </p:txEl>
                                          </p:spTgt>
                                        </p:tgtEl>
                                      </p:cBhvr>
                                    </p:animEffect>
                                    <p:anim calcmode="lin" valueType="num">
                                      <p:cBhvr>
                                        <p:cTn id="5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xEl>
                                              <p:pRg st="11" end="11"/>
                                            </p:txEl>
                                          </p:spTgt>
                                        </p:tgtEl>
                                        <p:attrNameLst>
                                          <p:attrName>style.visibility</p:attrName>
                                        </p:attrNameLst>
                                      </p:cBhvr>
                                      <p:to>
                                        <p:strVal val="visible"/>
                                      </p:to>
                                    </p:set>
                                    <p:animEffect transition="in" filter="fade">
                                      <p:cBhvr>
                                        <p:cTn id="64" dur="1000"/>
                                        <p:tgtEl>
                                          <p:spTgt spid="6">
                                            <p:txEl>
                                              <p:pRg st="11" end="11"/>
                                            </p:txEl>
                                          </p:spTgt>
                                        </p:tgtEl>
                                      </p:cBhvr>
                                    </p:animEffect>
                                    <p:anim calcmode="lin" valueType="num">
                                      <p:cBhvr>
                                        <p:cTn id="6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
                                            <p:txEl>
                                              <p:pRg st="12" end="12"/>
                                            </p:txEl>
                                          </p:spTgt>
                                        </p:tgtEl>
                                        <p:attrNameLst>
                                          <p:attrName>style.visibility</p:attrName>
                                        </p:attrNameLst>
                                      </p:cBhvr>
                                      <p:to>
                                        <p:strVal val="visible"/>
                                      </p:to>
                                    </p:set>
                                    <p:animEffect transition="in" filter="fade">
                                      <p:cBhvr>
                                        <p:cTn id="71" dur="1000"/>
                                        <p:tgtEl>
                                          <p:spTgt spid="6">
                                            <p:txEl>
                                              <p:pRg st="12" end="12"/>
                                            </p:txEl>
                                          </p:spTgt>
                                        </p:tgtEl>
                                      </p:cBhvr>
                                    </p:animEffect>
                                    <p:anim calcmode="lin" valueType="num">
                                      <p:cBhvr>
                                        <p:cTn id="7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xEl>
                                              <p:pRg st="13" end="13"/>
                                            </p:txEl>
                                          </p:spTgt>
                                        </p:tgtEl>
                                        <p:attrNameLst>
                                          <p:attrName>style.visibility</p:attrName>
                                        </p:attrNameLst>
                                      </p:cBhvr>
                                      <p:to>
                                        <p:strVal val="visible"/>
                                      </p:to>
                                    </p:set>
                                    <p:animEffect transition="in" filter="fade">
                                      <p:cBhvr>
                                        <p:cTn id="78" dur="1000"/>
                                        <p:tgtEl>
                                          <p:spTgt spid="6">
                                            <p:txEl>
                                              <p:pRg st="13" end="13"/>
                                            </p:txEl>
                                          </p:spTgt>
                                        </p:tgtEl>
                                      </p:cBhvr>
                                    </p:animEffect>
                                    <p:anim calcmode="lin" valueType="num">
                                      <p:cBhvr>
                                        <p:cTn id="7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52425" y="2094433"/>
            <a:ext cx="7680325" cy="346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19906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4770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Social Studies Example</a:t>
            </a:r>
            <a:endParaRPr lang="en-US" dirty="0"/>
          </a:p>
        </p:txBody>
      </p:sp>
    </p:spTree>
    <p:extLst>
      <p:ext uri="{BB962C8B-B14F-4D97-AF65-F5344CB8AC3E}">
        <p14:creationId xmlns:p14="http://schemas.microsoft.com/office/powerpoint/2010/main" val="2588216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normAutofit fontScale="92500" lnSpcReduction="20000"/>
          </a:bodyPr>
          <a:lstStyle/>
          <a:p>
            <a:pPr marL="0" marR="0" indent="0">
              <a:lnSpc>
                <a:spcPct val="115000"/>
              </a:lnSpc>
              <a:spcBef>
                <a:spcPts val="0"/>
              </a:spcBef>
              <a:spcAft>
                <a:spcPts val="1000"/>
              </a:spcAft>
              <a:buNone/>
            </a:pPr>
            <a:r>
              <a:rPr lang="en-US" dirty="0">
                <a:ea typeface="Calibri"/>
                <a:cs typeface="Times New Roman"/>
              </a:rPr>
              <a:t>Dear Ms./Mr._______,					Date: _____</a:t>
            </a:r>
          </a:p>
          <a:p>
            <a:pPr marL="0" marR="0" indent="0">
              <a:lnSpc>
                <a:spcPct val="115000"/>
              </a:lnSpc>
              <a:spcBef>
                <a:spcPts val="0"/>
              </a:spcBef>
              <a:spcAft>
                <a:spcPts val="1000"/>
              </a:spcAft>
              <a:buNone/>
            </a:pPr>
            <a:r>
              <a:rPr lang="en-US" dirty="0">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marR="0" indent="0">
              <a:lnSpc>
                <a:spcPct val="115000"/>
              </a:lnSpc>
              <a:spcBef>
                <a:spcPts val="0"/>
              </a:spcBef>
              <a:spcAft>
                <a:spcPts val="1000"/>
              </a:spcAft>
              <a:buNone/>
            </a:pPr>
            <a:r>
              <a:rPr lang="en-US" dirty="0">
                <a:ea typeface="Calibri"/>
                <a:cs typeface="Times New Roman"/>
              </a:rPr>
              <a:t>		From: ________________________________</a:t>
            </a:r>
          </a:p>
          <a:p>
            <a:pPr marL="0" marR="0" indent="0">
              <a:lnSpc>
                <a:spcPct val="115000"/>
              </a:lnSpc>
              <a:spcBef>
                <a:spcPts val="0"/>
              </a:spcBef>
              <a:spcAft>
                <a:spcPts val="1000"/>
              </a:spcAft>
              <a:buNone/>
            </a:pPr>
            <a:r>
              <a:rPr lang="en-US" dirty="0">
                <a:ea typeface="Calibri"/>
                <a:cs typeface="Times New Roman"/>
              </a:rPr>
              <a:t>		Class Period: __________	</a:t>
            </a:r>
          </a:p>
          <a:p>
            <a:pPr marL="0" marR="0" indent="0">
              <a:lnSpc>
                <a:spcPct val="115000"/>
              </a:lnSpc>
              <a:spcBef>
                <a:spcPts val="0"/>
              </a:spcBef>
              <a:spcAft>
                <a:spcPts val="1000"/>
              </a:spcAft>
              <a:buNone/>
            </a:pPr>
            <a:r>
              <a:rPr lang="en-US" dirty="0">
                <a:ea typeface="Calibri"/>
                <a:cs typeface="Times New Roman"/>
              </a:rPr>
              <a:t> </a:t>
            </a:r>
          </a:p>
          <a:p>
            <a:endParaRPr lang="en-US" dirty="0"/>
          </a:p>
        </p:txBody>
      </p:sp>
      <p:sp>
        <p:nvSpPr>
          <p:cNvPr id="3" name="Content Placeholder 2"/>
          <p:cNvSpPr>
            <a:spLocks noGrp="1"/>
          </p:cNvSpPr>
          <p:nvPr>
            <p:ph sz="quarter" idx="13"/>
          </p:nvPr>
        </p:nvSpPr>
        <p:spPr/>
        <p:txBody>
          <a:bodyPr>
            <a:noAutofit/>
          </a:bodyPr>
          <a:lstStyle/>
          <a:p>
            <a:r>
              <a:rPr lang="en-US" sz="2000" dirty="0" smtClean="0"/>
              <a:t>Students </a:t>
            </a:r>
            <a:r>
              <a:rPr lang="en-US" sz="2000" dirty="0"/>
              <a:t>leave questions they had during the read or activity for their teacher in an envelope. Teachers can choose to respond to the questions many ways ex. Reading a question at the beginning of class or the end of class.  Responding directly to the student on the same paper they wrote their question.  Compile a list of questions from the students and create a research project or have the class try to answer as many as they can with a partner. </a:t>
            </a:r>
          </a:p>
        </p:txBody>
      </p:sp>
      <p:sp>
        <p:nvSpPr>
          <p:cNvPr id="2" name="Title 1"/>
          <p:cNvSpPr>
            <a:spLocks noGrp="1"/>
          </p:cNvSpPr>
          <p:nvPr>
            <p:ph type="title"/>
          </p:nvPr>
        </p:nvSpPr>
        <p:spPr/>
        <p:txBody>
          <a:bodyPr>
            <a:normAutofit fontScale="90000"/>
          </a:bodyPr>
          <a:lstStyle/>
          <a:p>
            <a:r>
              <a:rPr lang="en-US" dirty="0" smtClean="0"/>
              <a:t>Strategy #3- Questions Mailed To My Teacher</a:t>
            </a:r>
            <a:endParaRPr lang="en-US" dirty="0"/>
          </a:p>
        </p:txBody>
      </p:sp>
    </p:spTree>
    <p:extLst>
      <p:ext uri="{BB962C8B-B14F-4D97-AF65-F5344CB8AC3E}">
        <p14:creationId xmlns:p14="http://schemas.microsoft.com/office/powerpoint/2010/main" val="3121320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normAutofit/>
          </a:bodyPr>
          <a:lstStyle/>
          <a:p>
            <a:r>
              <a:rPr lang="en-US" sz="2400" dirty="0" smtClean="0"/>
              <a:t>Authentic </a:t>
            </a:r>
            <a:r>
              <a:rPr lang="en-US" sz="2400" dirty="0"/>
              <a:t>or genuine </a:t>
            </a:r>
            <a:r>
              <a:rPr lang="en-US" sz="2400" dirty="0" smtClean="0"/>
              <a:t>questions </a:t>
            </a:r>
            <a:r>
              <a:rPr lang="en-US" sz="2400" dirty="0"/>
              <a:t>are used to help all readers monitor their own comprehension of a reading selection.</a:t>
            </a:r>
          </a:p>
          <a:p>
            <a:endParaRPr lang="en-US" dirty="0"/>
          </a:p>
          <a:p>
            <a:r>
              <a:rPr lang="en-US" sz="2400" dirty="0" smtClean="0"/>
              <a:t>STEPS:</a:t>
            </a:r>
          </a:p>
          <a:p>
            <a:pPr lvl="1"/>
            <a:r>
              <a:rPr lang="en-US" sz="2000" dirty="0" smtClean="0"/>
              <a:t>1</a:t>
            </a:r>
            <a:r>
              <a:rPr lang="en-US" sz="2000" dirty="0"/>
              <a:t>. Students read a selection and come up with questions they may have about: vocabulary, why a person did something, how a situation evolved or unfolded, what a paragraph was </a:t>
            </a:r>
            <a:r>
              <a:rPr lang="en-US" sz="2000" dirty="0" smtClean="0"/>
              <a:t>discussing</a:t>
            </a:r>
            <a:r>
              <a:rPr lang="en-US" sz="2000" dirty="0"/>
              <a:t>, </a:t>
            </a:r>
            <a:r>
              <a:rPr lang="en-US" sz="2000" dirty="0" smtClean="0"/>
              <a:t>etc.</a:t>
            </a:r>
          </a:p>
          <a:p>
            <a:pPr marL="0" lvl="1" indent="0">
              <a:buNone/>
            </a:pPr>
            <a:endParaRPr lang="en-US" sz="2000" dirty="0" smtClean="0"/>
          </a:p>
          <a:p>
            <a:pPr lvl="1"/>
            <a:r>
              <a:rPr lang="en-US" sz="2000" dirty="0" smtClean="0"/>
              <a:t>2</a:t>
            </a:r>
            <a:r>
              <a:rPr lang="en-US" sz="2000" dirty="0"/>
              <a:t>. Students write down their questions on the following chart. This information could be used during a class discussion of the reading selection.</a:t>
            </a:r>
          </a:p>
        </p:txBody>
      </p:sp>
      <p:sp>
        <p:nvSpPr>
          <p:cNvPr id="5" name="Title 4"/>
          <p:cNvSpPr>
            <a:spLocks noGrp="1"/>
          </p:cNvSpPr>
          <p:nvPr>
            <p:ph type="title"/>
          </p:nvPr>
        </p:nvSpPr>
        <p:spPr/>
        <p:txBody>
          <a:bodyPr/>
          <a:lstStyle/>
          <a:p>
            <a:r>
              <a:rPr lang="en-US" dirty="0" smtClean="0"/>
              <a:t>Strategy #4- Authentic Questions </a:t>
            </a:r>
            <a:endParaRPr lang="en-US" dirty="0"/>
          </a:p>
        </p:txBody>
      </p:sp>
    </p:spTree>
    <p:extLst>
      <p:ext uri="{BB962C8B-B14F-4D97-AF65-F5344CB8AC3E}">
        <p14:creationId xmlns:p14="http://schemas.microsoft.com/office/powerpoint/2010/main" val="41286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20000"/>
          </a:bodyPr>
          <a:lstStyle/>
          <a:p>
            <a:r>
              <a:rPr lang="en-US" sz="2400" dirty="0" smtClean="0"/>
              <a:t>Directions: Students </a:t>
            </a:r>
            <a:r>
              <a:rPr lang="en-US" sz="2400" dirty="0"/>
              <a:t>read a brief passage and create questions their own.  Have students change papers with a classmate.  They will answer each question and identify the evidence in the passage (unless it is an On My Own question) and explain their reasoning</a:t>
            </a:r>
            <a:r>
              <a:rPr lang="en-US" sz="2400" dirty="0" smtClean="0"/>
              <a:t>.</a:t>
            </a:r>
          </a:p>
          <a:p>
            <a:endParaRPr lang="en-US" sz="2400" dirty="0"/>
          </a:p>
          <a:p>
            <a:r>
              <a:rPr lang="en-US" sz="2400" dirty="0"/>
              <a:t>Types of QAR questions.  </a:t>
            </a:r>
          </a:p>
          <a:p>
            <a:r>
              <a:rPr lang="en-US" sz="2400" dirty="0"/>
              <a:t>• Right There – questions that can be answered by simply locating the words in one sentence (literal comprehension) </a:t>
            </a:r>
          </a:p>
          <a:p>
            <a:r>
              <a:rPr lang="en-US" sz="2400" dirty="0"/>
              <a:t>• Think and Search – questions that can be found in the passage but not in one sentence (inferential comprehension) </a:t>
            </a:r>
          </a:p>
          <a:p>
            <a:r>
              <a:rPr lang="en-US" sz="2400" dirty="0"/>
              <a:t>• On My Own – questions that must be answered in the reader’s head (critical/creative comprehension). </a:t>
            </a:r>
          </a:p>
          <a:p>
            <a:endParaRPr lang="en-US" sz="2400" dirty="0" smtClean="0"/>
          </a:p>
          <a:p>
            <a:pPr marL="0"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Strategy #5- Create Your Own QAR Questions</a:t>
            </a:r>
            <a:endParaRPr lang="en-US" dirty="0"/>
          </a:p>
        </p:txBody>
      </p:sp>
    </p:spTree>
    <p:extLst>
      <p:ext uri="{BB962C8B-B14F-4D97-AF65-F5344CB8AC3E}">
        <p14:creationId xmlns:p14="http://schemas.microsoft.com/office/powerpoint/2010/main" val="32096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Inferencing Strategies in Science, Social Studies, and Language Arts </a:t>
            </a:r>
            <a:endParaRPr lang="en-US" dirty="0"/>
          </a:p>
        </p:txBody>
      </p:sp>
    </p:spTree>
    <p:extLst>
      <p:ext uri="{BB962C8B-B14F-4D97-AF65-F5344CB8AC3E}">
        <p14:creationId xmlns:p14="http://schemas.microsoft.com/office/powerpoint/2010/main" val="3130243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Supply the students with the start to a sentence and have them complete it</a:t>
            </a:r>
            <a:r>
              <a:rPr lang="en-US" dirty="0" smtClean="0"/>
              <a:t>.</a:t>
            </a:r>
          </a:p>
          <a:p>
            <a:r>
              <a:rPr lang="en-US" dirty="0" smtClean="0"/>
              <a:t> </a:t>
            </a:r>
            <a:endParaRPr lang="en-US" dirty="0"/>
          </a:p>
        </p:txBody>
      </p:sp>
      <p:sp>
        <p:nvSpPr>
          <p:cNvPr id="2" name="Title 1"/>
          <p:cNvSpPr>
            <a:spLocks noGrp="1"/>
          </p:cNvSpPr>
          <p:nvPr>
            <p:ph type="title"/>
          </p:nvPr>
        </p:nvSpPr>
        <p:spPr/>
        <p:txBody>
          <a:bodyPr/>
          <a:lstStyle/>
          <a:p>
            <a:r>
              <a:rPr lang="en-US" dirty="0" smtClean="0"/>
              <a:t>Strategy #1- Sentence Starters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2057400"/>
            <a:ext cx="426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3886200"/>
            <a:ext cx="38830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520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lnSpcReduction="10000"/>
          </a:bodyPr>
          <a:lstStyle/>
          <a:p>
            <a:r>
              <a:rPr lang="en-US" sz="2800" dirty="0" smtClean="0"/>
              <a:t>Directions: Select </a:t>
            </a:r>
            <a:r>
              <a:rPr lang="en-US" sz="2800" dirty="0"/>
              <a:t>paragraphs or excerpts from books that describe a sequence of events or activities. Activity ideas: </a:t>
            </a:r>
          </a:p>
          <a:p>
            <a:pPr marL="457200" indent="-457200">
              <a:buFont typeface="Arial" panose="020B0604020202020204" pitchFamily="34" charset="0"/>
              <a:buChar char="•"/>
            </a:pPr>
            <a:r>
              <a:rPr lang="en-US" sz="2800" dirty="0" smtClean="0"/>
              <a:t>Place </a:t>
            </a:r>
            <a:r>
              <a:rPr lang="en-US" sz="2800" dirty="0"/>
              <a:t>one of the sentences in the paragraph out of order, and ask the students to find the sentence that is scrambled and makes the reading confused. Direct students to correct the position of the sentence so that the sequence makes sense</a:t>
            </a:r>
            <a:r>
              <a:rPr lang="en-US" sz="2800" dirty="0" smtClean="0"/>
              <a:t>.</a:t>
            </a:r>
          </a:p>
          <a:p>
            <a:pPr marL="457200" indent="-457200">
              <a:buFont typeface="Arial" panose="020B0604020202020204" pitchFamily="34" charset="0"/>
              <a:buChar char="•"/>
            </a:pPr>
            <a:r>
              <a:rPr lang="en-US" sz="2800" dirty="0" smtClean="0"/>
              <a:t>Cut </a:t>
            </a:r>
            <a:r>
              <a:rPr lang="en-US" sz="2800" dirty="0"/>
              <a:t>up the sentences and have the students place them in the correct order. </a:t>
            </a:r>
          </a:p>
          <a:p>
            <a:endParaRPr lang="en-US" dirty="0"/>
          </a:p>
        </p:txBody>
      </p:sp>
      <p:sp>
        <p:nvSpPr>
          <p:cNvPr id="2" name="Title 1"/>
          <p:cNvSpPr>
            <a:spLocks noGrp="1"/>
          </p:cNvSpPr>
          <p:nvPr>
            <p:ph type="title"/>
          </p:nvPr>
        </p:nvSpPr>
        <p:spPr/>
        <p:txBody>
          <a:bodyPr/>
          <a:lstStyle/>
          <a:p>
            <a:r>
              <a:rPr lang="en-US" dirty="0" smtClean="0"/>
              <a:t>Strategy #2- Sequencing Text</a:t>
            </a:r>
            <a:endParaRPr lang="en-US" dirty="0"/>
          </a:p>
        </p:txBody>
      </p:sp>
    </p:spTree>
    <p:extLst>
      <p:ext uri="{BB962C8B-B14F-4D97-AF65-F5344CB8AC3E}">
        <p14:creationId xmlns:p14="http://schemas.microsoft.com/office/powerpoint/2010/main" val="41247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524532946"/>
              </p:ext>
            </p:extLst>
          </p:nvPr>
        </p:nvGraphicFramePr>
        <p:xfrm>
          <a:off x="762000" y="2438397"/>
          <a:ext cx="7235825" cy="2064864"/>
        </p:xfrm>
        <a:graphic>
          <a:graphicData uri="http://schemas.openxmlformats.org/drawingml/2006/table">
            <a:tbl>
              <a:tblPr firstRow="1" firstCol="1" bandRow="1">
                <a:tableStyleId>{3C2FFA5D-87B4-456A-9821-1D502468CF0F}</a:tableStyleId>
              </a:tblPr>
              <a:tblGrid>
                <a:gridCol w="2411495"/>
                <a:gridCol w="2412165"/>
                <a:gridCol w="2412165"/>
              </a:tblGrid>
              <a:tr h="344144">
                <a:tc>
                  <a:txBody>
                    <a:bodyPr/>
                    <a:lstStyle/>
                    <a:p>
                      <a:pPr marL="0" marR="0">
                        <a:spcBef>
                          <a:spcPts val="0"/>
                        </a:spcBef>
                        <a:spcAft>
                          <a:spcPts val="0"/>
                        </a:spcAft>
                      </a:pPr>
                      <a:r>
                        <a:rPr lang="en-US" sz="1400" dirty="0">
                          <a:effectLst/>
                        </a:rPr>
                        <a:t>Predicting</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August 17 – September 30</a:t>
                      </a:r>
                      <a:endParaRPr lang="en-US" sz="110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Approximate # of days: 25</a:t>
                      </a:r>
                      <a:endParaRPr lang="en-US" sz="1100" dirty="0">
                        <a:effectLst/>
                        <a:latin typeface="Calibri"/>
                        <a:ea typeface="Calibri"/>
                        <a:cs typeface="Times New Roman"/>
                      </a:endParaRPr>
                    </a:p>
                  </a:txBody>
                  <a:tcPr marL="68580" marR="68580" marT="0" marB="0"/>
                </a:tc>
              </a:tr>
              <a:tr h="344144">
                <a:tc>
                  <a:txBody>
                    <a:bodyPr/>
                    <a:lstStyle/>
                    <a:p>
                      <a:pPr marL="0" marR="0">
                        <a:spcBef>
                          <a:spcPts val="0"/>
                        </a:spcBef>
                        <a:spcAft>
                          <a:spcPts val="0"/>
                        </a:spcAft>
                      </a:pPr>
                      <a:r>
                        <a:rPr lang="en-US" sz="1400">
                          <a:effectLst/>
                        </a:rPr>
                        <a:t>Summarizing (Fiction/Non)</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October 1 – November 18</a:t>
                      </a:r>
                      <a:endParaRPr lang="en-US" sz="110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Approximate# of days: 35</a:t>
                      </a:r>
                      <a:endParaRPr lang="en-US" sz="1100">
                        <a:effectLst/>
                        <a:latin typeface="Calibri"/>
                        <a:ea typeface="Calibri"/>
                        <a:cs typeface="Times New Roman"/>
                      </a:endParaRPr>
                    </a:p>
                  </a:txBody>
                  <a:tcPr marL="68580" marR="68580" marT="0" marB="0"/>
                </a:tc>
              </a:tr>
              <a:tr h="344144">
                <a:tc>
                  <a:txBody>
                    <a:bodyPr/>
                    <a:lstStyle/>
                    <a:p>
                      <a:pPr marL="0" marR="0">
                        <a:spcBef>
                          <a:spcPts val="0"/>
                        </a:spcBef>
                        <a:spcAft>
                          <a:spcPts val="0"/>
                        </a:spcAft>
                      </a:pPr>
                      <a:r>
                        <a:rPr lang="en-US" sz="1400" dirty="0">
                          <a:effectLst/>
                        </a:rPr>
                        <a:t>Connecting </a:t>
                      </a:r>
                      <a:endParaRPr lang="en-US" sz="1100" dirty="0">
                        <a:solidFill>
                          <a:srgbClr val="00B0F0"/>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November 19 – January 8 </a:t>
                      </a:r>
                      <a:endParaRPr lang="en-US" sz="110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Approximate# of days: 25</a:t>
                      </a:r>
                      <a:endParaRPr lang="en-US" sz="1100">
                        <a:solidFill>
                          <a:srgbClr val="00B0F0"/>
                        </a:solidFill>
                        <a:effectLst/>
                        <a:latin typeface="Calibri"/>
                        <a:ea typeface="Calibri"/>
                        <a:cs typeface="Times New Roman"/>
                      </a:endParaRPr>
                    </a:p>
                  </a:txBody>
                  <a:tcPr marL="68580" marR="68580" marT="0" marB="0"/>
                </a:tc>
              </a:tr>
              <a:tr h="344144">
                <a:tc>
                  <a:txBody>
                    <a:bodyPr/>
                    <a:lstStyle/>
                    <a:p>
                      <a:pPr marL="0" marR="0">
                        <a:spcBef>
                          <a:spcPts val="0"/>
                        </a:spcBef>
                        <a:spcAft>
                          <a:spcPts val="0"/>
                        </a:spcAft>
                      </a:pPr>
                      <a:r>
                        <a:rPr lang="en-US" sz="1400" dirty="0">
                          <a:effectLst/>
                        </a:rPr>
                        <a:t>Questioning</a:t>
                      </a:r>
                      <a:endParaRPr lang="en-US" sz="1100" dirty="0">
                        <a:solidFill>
                          <a:srgbClr val="00B0F0"/>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January 11 – February 12</a:t>
                      </a:r>
                      <a:endParaRPr lang="en-US" sz="110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Approximate # of days: 25</a:t>
                      </a:r>
                      <a:endParaRPr lang="en-US" sz="1100">
                        <a:solidFill>
                          <a:srgbClr val="00B0F0"/>
                        </a:solidFill>
                        <a:effectLst/>
                        <a:latin typeface="Calibri"/>
                        <a:ea typeface="Calibri"/>
                        <a:cs typeface="Times New Roman"/>
                      </a:endParaRPr>
                    </a:p>
                  </a:txBody>
                  <a:tcPr marL="68580" marR="68580" marT="0" marB="0"/>
                </a:tc>
              </a:tr>
              <a:tr h="344144">
                <a:tc>
                  <a:txBody>
                    <a:bodyPr/>
                    <a:lstStyle/>
                    <a:p>
                      <a:pPr marL="0" marR="0">
                        <a:spcBef>
                          <a:spcPts val="0"/>
                        </a:spcBef>
                        <a:spcAft>
                          <a:spcPts val="0"/>
                        </a:spcAft>
                      </a:pPr>
                      <a:r>
                        <a:rPr lang="en-US" sz="1400" dirty="0">
                          <a:effectLst/>
                        </a:rPr>
                        <a:t>Inferring </a:t>
                      </a:r>
                      <a:endParaRPr lang="en-US" sz="1100" dirty="0">
                        <a:solidFill>
                          <a:srgbClr val="00B0F0"/>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February 15 – April 8</a:t>
                      </a:r>
                      <a:endParaRPr lang="en-US" sz="11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Approximate # of days: 40</a:t>
                      </a:r>
                      <a:endParaRPr lang="en-US" sz="1100" dirty="0">
                        <a:solidFill>
                          <a:srgbClr val="00B0F0"/>
                        </a:solidFill>
                        <a:effectLst/>
                        <a:latin typeface="Calibri"/>
                        <a:ea typeface="Calibri"/>
                        <a:cs typeface="Times New Roman"/>
                      </a:endParaRPr>
                    </a:p>
                  </a:txBody>
                  <a:tcPr marL="68580" marR="68580" marT="0" marB="0"/>
                </a:tc>
              </a:tr>
              <a:tr h="344144">
                <a:tc>
                  <a:txBody>
                    <a:bodyPr/>
                    <a:lstStyle/>
                    <a:p>
                      <a:pPr marL="0" marR="0">
                        <a:spcBef>
                          <a:spcPts val="0"/>
                        </a:spcBef>
                        <a:spcAft>
                          <a:spcPts val="0"/>
                        </a:spcAft>
                      </a:pPr>
                      <a:r>
                        <a:rPr lang="en-US" sz="1400">
                          <a:effectLst/>
                        </a:rPr>
                        <a:t>Strategy Streaming*</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April 11 – April 29 </a:t>
                      </a:r>
                      <a:endParaRPr lang="en-US" sz="11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Approximate # of days: 15</a:t>
                      </a:r>
                      <a:endParaRPr lang="en-US" sz="1100" dirty="0">
                        <a:effectLst/>
                        <a:latin typeface="Calibri"/>
                        <a:ea typeface="Calibri"/>
                        <a:cs typeface="Times New Roman"/>
                      </a:endParaRPr>
                    </a:p>
                  </a:txBody>
                  <a:tcPr marL="68580" marR="68580" marT="0" marB="0"/>
                </a:tc>
              </a:tr>
            </a:tbl>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25199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pPr marL="457200" marR="0">
              <a:lnSpc>
                <a:spcPct val="115000"/>
              </a:lnSpc>
              <a:spcBef>
                <a:spcPts val="0"/>
              </a:spcBef>
              <a:spcAft>
                <a:spcPts val="1000"/>
              </a:spcAft>
            </a:pPr>
            <a:r>
              <a:rPr lang="en-US" sz="2400" b="1" dirty="0">
                <a:latin typeface="Comic Sans MS"/>
                <a:ea typeface="Calibri"/>
                <a:cs typeface="Times New Roman"/>
              </a:rPr>
              <a:t>Causes signal words: </a:t>
            </a:r>
            <a:r>
              <a:rPr lang="en-US" sz="2400" dirty="0">
                <a:latin typeface="Comic Sans MS"/>
                <a:ea typeface="Calibri"/>
                <a:cs typeface="Times New Roman"/>
              </a:rPr>
              <a:t>reason, root, because, </a:t>
            </a:r>
            <a:r>
              <a:rPr lang="en-US" sz="2400" dirty="0" smtClean="0">
                <a:latin typeface="Comic Sans MS"/>
                <a:ea typeface="Calibri"/>
                <a:cs typeface="Times New Roman"/>
              </a:rPr>
              <a:t>produced.</a:t>
            </a:r>
          </a:p>
          <a:p>
            <a:pPr marL="457200" marR="0">
              <a:lnSpc>
                <a:spcPct val="115000"/>
              </a:lnSpc>
              <a:spcBef>
                <a:spcPts val="0"/>
              </a:spcBef>
              <a:spcAft>
                <a:spcPts val="1000"/>
              </a:spcAft>
            </a:pPr>
            <a:r>
              <a:rPr lang="en-US" sz="2400" b="1" dirty="0" smtClean="0">
                <a:latin typeface="Comic Sans MS"/>
                <a:ea typeface="Calibri"/>
                <a:cs typeface="Times New Roman"/>
              </a:rPr>
              <a:t>Effect </a:t>
            </a:r>
            <a:r>
              <a:rPr lang="en-US" sz="2400" b="1" dirty="0">
                <a:latin typeface="Comic Sans MS"/>
                <a:ea typeface="Calibri"/>
                <a:cs typeface="Times New Roman"/>
              </a:rPr>
              <a:t>signal words: </a:t>
            </a:r>
            <a:r>
              <a:rPr lang="en-US" sz="2400" dirty="0">
                <a:latin typeface="Comic Sans MS"/>
                <a:ea typeface="Calibri"/>
                <a:cs typeface="Times New Roman"/>
              </a:rPr>
              <a:t>brought about, effect, led to, outcome, produced, reaction, result, so, then, therefore.</a:t>
            </a:r>
            <a:endParaRPr lang="en-US" sz="3600" dirty="0">
              <a:ea typeface="Calibri"/>
              <a:cs typeface="Times New Roman"/>
            </a:endParaRPr>
          </a:p>
          <a:p>
            <a:endParaRPr lang="en-US" dirty="0"/>
          </a:p>
        </p:txBody>
      </p:sp>
      <p:sp>
        <p:nvSpPr>
          <p:cNvPr id="2" name="Title 1"/>
          <p:cNvSpPr>
            <a:spLocks noGrp="1"/>
          </p:cNvSpPr>
          <p:nvPr>
            <p:ph type="title"/>
          </p:nvPr>
        </p:nvSpPr>
        <p:spPr/>
        <p:txBody>
          <a:bodyPr>
            <a:normAutofit fontScale="90000"/>
          </a:bodyPr>
          <a:lstStyle/>
          <a:p>
            <a:r>
              <a:rPr lang="en-US" dirty="0" smtClean="0"/>
              <a:t>Strategy #3 Cause/Effect Graphic </a:t>
            </a:r>
            <a:r>
              <a:rPr lang="en-US" dirty="0"/>
              <a:t>Organizers </a:t>
            </a: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41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571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2800" dirty="0" smtClean="0"/>
              <a:t>Students </a:t>
            </a:r>
            <a:r>
              <a:rPr lang="en-US" sz="2800" dirty="0"/>
              <a:t>consider questions linked to textual material, find information in the text that responds to the question, interpret the text using inference skills, and combine the information from the text and their own thinking to create an answer. The strategy encourages students to realize that when they create meaning, they combine their own ideas and thoughts with evidence and details that they find within a reading selection. The strategy works well with nonfiction and fiction texts. </a:t>
            </a:r>
          </a:p>
        </p:txBody>
      </p:sp>
      <p:sp>
        <p:nvSpPr>
          <p:cNvPr id="2" name="Title 1"/>
          <p:cNvSpPr>
            <a:spLocks noGrp="1"/>
          </p:cNvSpPr>
          <p:nvPr>
            <p:ph type="title"/>
          </p:nvPr>
        </p:nvSpPr>
        <p:spPr/>
        <p:txBody>
          <a:bodyPr/>
          <a:lstStyle/>
          <a:p>
            <a:r>
              <a:rPr lang="en-US" dirty="0" smtClean="0"/>
              <a:t>Strategy #4- It Says, So I Say, So</a:t>
            </a:r>
            <a:endParaRPr lang="en-US" dirty="0"/>
          </a:p>
        </p:txBody>
      </p:sp>
    </p:spTree>
    <p:extLst>
      <p:ext uri="{BB962C8B-B14F-4D97-AF65-F5344CB8AC3E}">
        <p14:creationId xmlns:p14="http://schemas.microsoft.com/office/powerpoint/2010/main" val="3366186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343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a:p>
        </p:txBody>
      </p:sp>
      <p:pic>
        <p:nvPicPr>
          <p:cNvPr id="6" name="Content Placeholder 5"/>
          <p:cNvPicPr>
            <a:picLocks noGrp="1"/>
          </p:cNvPicPr>
          <p:nvPr>
            <p:ph sz="quarter" idx="14"/>
          </p:nvPr>
        </p:nvPicPr>
        <p:blipFill>
          <a:blip r:embed="rId3"/>
          <a:stretch>
            <a:fillRect/>
          </a:stretch>
        </p:blipFill>
        <p:spPr>
          <a:xfrm>
            <a:off x="914400" y="4648200"/>
            <a:ext cx="7239000" cy="1752600"/>
          </a:xfrm>
          <a:prstGeom prst="rect">
            <a:avLst/>
          </a:prstGeom>
        </p:spPr>
      </p:pic>
    </p:spTree>
    <p:extLst>
      <p:ext uri="{BB962C8B-B14F-4D97-AF65-F5344CB8AC3E}">
        <p14:creationId xmlns:p14="http://schemas.microsoft.com/office/powerpoint/2010/main" val="3441865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a:bodyPr>
          <a:lstStyle/>
          <a:p>
            <a:r>
              <a:rPr lang="en-US" sz="2400" dirty="0">
                <a:latin typeface="Comic Sans MS"/>
                <a:ea typeface="Calibri"/>
                <a:cs typeface="Times New Roman"/>
              </a:rPr>
              <a:t>Word maps and charts help students expand word meaning and discover relationships between vocabulary terms.</a:t>
            </a:r>
            <a:endParaRPr lang="en-US" sz="2400" dirty="0"/>
          </a:p>
        </p:txBody>
      </p:sp>
      <p:sp>
        <p:nvSpPr>
          <p:cNvPr id="7" name="Title 6"/>
          <p:cNvSpPr>
            <a:spLocks noGrp="1"/>
          </p:cNvSpPr>
          <p:nvPr>
            <p:ph type="title"/>
          </p:nvPr>
        </p:nvSpPr>
        <p:spPr/>
        <p:txBody>
          <a:bodyPr/>
          <a:lstStyle/>
          <a:p>
            <a:r>
              <a:rPr lang="en-US" dirty="0" smtClean="0"/>
              <a:t>Strategy #5- Vocabulary Mapping</a:t>
            </a:r>
            <a:endParaRPr lang="en-US" dirty="0"/>
          </a:p>
        </p:txBody>
      </p:sp>
    </p:spTree>
    <p:extLst>
      <p:ext uri="{BB962C8B-B14F-4D97-AF65-F5344CB8AC3E}">
        <p14:creationId xmlns:p14="http://schemas.microsoft.com/office/powerpoint/2010/main" val="2060703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3"/>
          </p:nvPr>
        </p:nvPicPr>
        <p:blipFill>
          <a:blip r:embed="rId2"/>
          <a:stretch>
            <a:fillRect/>
          </a:stretch>
        </p:blipFill>
        <p:spPr>
          <a:xfrm>
            <a:off x="1273175" y="1544637"/>
            <a:ext cx="5838825" cy="4562475"/>
          </a:xfrm>
          <a:prstGeom prst="rect">
            <a:avLst/>
          </a:prstGeom>
        </p:spPr>
      </p:pic>
      <p:sp>
        <p:nvSpPr>
          <p:cNvPr id="2" name="Title 1"/>
          <p:cNvSpPr>
            <a:spLocks noGrp="1"/>
          </p:cNvSpPr>
          <p:nvPr>
            <p:ph type="title"/>
          </p:nvPr>
        </p:nvSpPr>
        <p:spPr/>
        <p:txBody>
          <a:bodyPr/>
          <a:lstStyle/>
          <a:p>
            <a:r>
              <a:rPr lang="en-US" dirty="0" smtClean="0"/>
              <a:t>Social Studies Example</a:t>
            </a:r>
            <a:endParaRPr lang="en-US" dirty="0"/>
          </a:p>
        </p:txBody>
      </p:sp>
    </p:spTree>
    <p:extLst>
      <p:ext uri="{BB962C8B-B14F-4D97-AF65-F5344CB8AC3E}">
        <p14:creationId xmlns:p14="http://schemas.microsoft.com/office/powerpoint/2010/main" val="2097397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Connecting Strategies in Social Studies</a:t>
            </a:r>
            <a:endParaRPr lang="en-US" dirty="0"/>
          </a:p>
        </p:txBody>
      </p:sp>
    </p:spTree>
    <p:extLst>
      <p:ext uri="{BB962C8B-B14F-4D97-AF65-F5344CB8AC3E}">
        <p14:creationId xmlns:p14="http://schemas.microsoft.com/office/powerpoint/2010/main" val="200709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marR="0">
              <a:lnSpc>
                <a:spcPct val="115000"/>
              </a:lnSpc>
              <a:spcBef>
                <a:spcPts val="0"/>
              </a:spcBef>
              <a:spcAft>
                <a:spcPts val="1000"/>
              </a:spcAft>
            </a:pPr>
            <a:r>
              <a:rPr lang="en-US" sz="3200" b="1" i="1" dirty="0" smtClean="0">
                <a:effectLst/>
                <a:ea typeface="Calibri"/>
                <a:cs typeface="Times New Roman"/>
              </a:rPr>
              <a:t>Focusing on text-to-self connections:</a:t>
            </a:r>
            <a:endParaRPr lang="en-US" sz="3200" dirty="0">
              <a:ea typeface="Calibri"/>
              <a:cs typeface="Times New Roman"/>
            </a:endParaRPr>
          </a:p>
          <a:p>
            <a:pPr marL="742950" marR="0" indent="-285750">
              <a:lnSpc>
                <a:spcPct val="115000"/>
              </a:lnSpc>
              <a:spcBef>
                <a:spcPts val="0"/>
              </a:spcBef>
              <a:spcAft>
                <a:spcPts val="1000"/>
              </a:spcAft>
              <a:buFont typeface="Arial" panose="020B0604020202020204" pitchFamily="34" charset="0"/>
              <a:buChar char="•"/>
            </a:pPr>
            <a:r>
              <a:rPr lang="en-US" sz="3200" dirty="0" smtClean="0">
                <a:effectLst/>
                <a:ea typeface="Calibri"/>
                <a:cs typeface="Times New Roman"/>
              </a:rPr>
              <a:t>What does this story remind you of?</a:t>
            </a:r>
            <a:endParaRPr lang="en-US" sz="3200" dirty="0">
              <a:ea typeface="Calibri"/>
              <a:cs typeface="Times New Roman"/>
            </a:endParaRPr>
          </a:p>
          <a:p>
            <a:pPr marL="742950" marR="0" indent="-285750">
              <a:lnSpc>
                <a:spcPct val="115000"/>
              </a:lnSpc>
              <a:spcBef>
                <a:spcPts val="0"/>
              </a:spcBef>
              <a:spcAft>
                <a:spcPts val="1000"/>
              </a:spcAft>
              <a:buFont typeface="Arial" panose="020B0604020202020204" pitchFamily="34" charset="0"/>
              <a:buChar char="•"/>
            </a:pPr>
            <a:r>
              <a:rPr lang="en-US" sz="3200" dirty="0" smtClean="0">
                <a:effectLst/>
                <a:ea typeface="Calibri"/>
                <a:cs typeface="Times New Roman"/>
              </a:rPr>
              <a:t>Can you relate to the characters in the story?</a:t>
            </a:r>
            <a:endParaRPr lang="en-US" sz="3200" dirty="0">
              <a:ea typeface="Calibri"/>
              <a:cs typeface="Times New Roman"/>
            </a:endParaRPr>
          </a:p>
          <a:p>
            <a:pPr marL="742950" marR="0" indent="-285750">
              <a:lnSpc>
                <a:spcPct val="115000"/>
              </a:lnSpc>
              <a:spcBef>
                <a:spcPts val="0"/>
              </a:spcBef>
              <a:spcAft>
                <a:spcPts val="1000"/>
              </a:spcAft>
              <a:buFont typeface="Arial" panose="020B0604020202020204" pitchFamily="34" charset="0"/>
              <a:buChar char="•"/>
            </a:pPr>
            <a:r>
              <a:rPr lang="en-US" sz="3200" dirty="0" smtClean="0">
                <a:effectLst/>
                <a:ea typeface="Calibri"/>
                <a:cs typeface="Times New Roman"/>
              </a:rPr>
              <a:t>Does anything in this story remind you of anything in your own life?</a:t>
            </a:r>
            <a:endParaRPr lang="en-US" sz="3200" dirty="0">
              <a:ea typeface="Calibri"/>
              <a:cs typeface="Times New Roman"/>
            </a:endParaRPr>
          </a:p>
          <a:p>
            <a:endParaRPr lang="en-US" dirty="0"/>
          </a:p>
        </p:txBody>
      </p:sp>
      <p:sp>
        <p:nvSpPr>
          <p:cNvPr id="2" name="Title 1"/>
          <p:cNvSpPr>
            <a:spLocks noGrp="1"/>
          </p:cNvSpPr>
          <p:nvPr>
            <p:ph type="title"/>
          </p:nvPr>
        </p:nvSpPr>
        <p:spPr/>
        <p:txBody>
          <a:bodyPr>
            <a:normAutofit fontScale="90000"/>
          </a:bodyPr>
          <a:lstStyle/>
          <a:p>
            <a:r>
              <a:rPr lang="en-US" dirty="0" smtClean="0"/>
              <a:t>Strategy #1-Text to Text, Text to World, Text to Self</a:t>
            </a:r>
            <a:endParaRPr lang="en-US" dirty="0"/>
          </a:p>
        </p:txBody>
      </p:sp>
    </p:spTree>
    <p:extLst>
      <p:ext uri="{BB962C8B-B14F-4D97-AF65-F5344CB8AC3E}">
        <p14:creationId xmlns:p14="http://schemas.microsoft.com/office/powerpoint/2010/main" val="18348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marR="0">
              <a:lnSpc>
                <a:spcPct val="115000"/>
              </a:lnSpc>
              <a:spcBef>
                <a:spcPts val="0"/>
              </a:spcBef>
              <a:spcAft>
                <a:spcPts val="1000"/>
              </a:spcAft>
            </a:pPr>
            <a:r>
              <a:rPr lang="en-US" sz="3200" b="1" i="1" dirty="0" smtClean="0">
                <a:effectLst/>
                <a:ea typeface="Calibri"/>
                <a:cs typeface="Times New Roman"/>
              </a:rPr>
              <a:t>Focusing on text-to-text connections:</a:t>
            </a:r>
            <a:endParaRPr lang="en-US" sz="3200" dirty="0">
              <a:ea typeface="Calibri"/>
              <a:cs typeface="Times New Roman"/>
            </a:endParaRPr>
          </a:p>
          <a:p>
            <a:pPr marL="742950" marR="0" indent="-285750">
              <a:lnSpc>
                <a:spcPct val="115000"/>
              </a:lnSpc>
              <a:spcBef>
                <a:spcPts val="0"/>
              </a:spcBef>
              <a:spcAft>
                <a:spcPts val="1000"/>
              </a:spcAft>
              <a:buFont typeface="Arial" panose="020B0604020202020204" pitchFamily="34" charset="0"/>
              <a:buChar char="•"/>
            </a:pPr>
            <a:r>
              <a:rPr lang="en-US" sz="3200" dirty="0" smtClean="0">
                <a:effectLst/>
                <a:ea typeface="Calibri"/>
                <a:cs typeface="Times New Roman"/>
              </a:rPr>
              <a:t>What does this remind you of in another book you have read?</a:t>
            </a:r>
            <a:endParaRPr lang="en-US" sz="3200" dirty="0">
              <a:ea typeface="Calibri"/>
              <a:cs typeface="Times New Roman"/>
            </a:endParaRPr>
          </a:p>
          <a:p>
            <a:pPr marL="742950" marR="0" indent="-285750">
              <a:lnSpc>
                <a:spcPct val="115000"/>
              </a:lnSpc>
              <a:spcBef>
                <a:spcPts val="0"/>
              </a:spcBef>
              <a:spcAft>
                <a:spcPts val="1000"/>
              </a:spcAft>
              <a:buFont typeface="Arial" panose="020B0604020202020204" pitchFamily="34" charset="0"/>
              <a:buChar char="•"/>
            </a:pPr>
            <a:r>
              <a:rPr lang="en-US" sz="3200" dirty="0" smtClean="0">
                <a:effectLst/>
                <a:ea typeface="Calibri"/>
                <a:cs typeface="Times New Roman"/>
              </a:rPr>
              <a:t>How is this text similar to other things you have read?</a:t>
            </a:r>
            <a:endParaRPr lang="en-US" sz="3200" dirty="0">
              <a:ea typeface="Calibri"/>
              <a:cs typeface="Times New Roman"/>
            </a:endParaRPr>
          </a:p>
          <a:p>
            <a:pPr marL="742950" marR="0" indent="-285750">
              <a:lnSpc>
                <a:spcPct val="115000"/>
              </a:lnSpc>
              <a:spcBef>
                <a:spcPts val="0"/>
              </a:spcBef>
              <a:spcAft>
                <a:spcPts val="1000"/>
              </a:spcAft>
              <a:buFont typeface="Arial" panose="020B0604020202020204" pitchFamily="34" charset="0"/>
              <a:buChar char="•"/>
            </a:pPr>
            <a:r>
              <a:rPr lang="en-US" sz="3200" dirty="0" smtClean="0">
                <a:effectLst/>
                <a:ea typeface="Calibri"/>
                <a:cs typeface="Times New Roman"/>
              </a:rPr>
              <a:t>How is this text different from other things you have read?</a:t>
            </a:r>
            <a:endParaRPr lang="en-US" sz="3200" dirty="0">
              <a:ea typeface="Calibri"/>
              <a:cs typeface="Times New Roman"/>
            </a:endParaRP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557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3200" b="1" i="1" dirty="0"/>
              <a:t>Focusing on text-to-world connections:</a:t>
            </a:r>
            <a:endParaRPr lang="en-US" sz="3200" dirty="0"/>
          </a:p>
          <a:p>
            <a:pPr marL="457200" indent="-457200">
              <a:buFont typeface="Arial" panose="020B0604020202020204" pitchFamily="34" charset="0"/>
              <a:buChar char="•"/>
            </a:pPr>
            <a:r>
              <a:rPr lang="en-US" sz="3200" dirty="0" smtClean="0"/>
              <a:t>What </a:t>
            </a:r>
            <a:r>
              <a:rPr lang="en-US" sz="3200" dirty="0"/>
              <a:t>does this remind you of in the real world?</a:t>
            </a:r>
          </a:p>
          <a:p>
            <a:pPr marL="457200" indent="-457200">
              <a:buFont typeface="Arial" panose="020B0604020202020204" pitchFamily="34" charset="0"/>
              <a:buChar char="•"/>
            </a:pPr>
            <a:r>
              <a:rPr lang="en-US" sz="3200" dirty="0" smtClean="0"/>
              <a:t>How </a:t>
            </a:r>
            <a:r>
              <a:rPr lang="en-US" sz="3200" dirty="0"/>
              <a:t>are events in this story similar to things that happen in the real world?</a:t>
            </a:r>
          </a:p>
          <a:p>
            <a:pPr marL="457200" indent="-457200">
              <a:buFont typeface="Arial" panose="020B0604020202020204" pitchFamily="34" charset="0"/>
              <a:buChar char="•"/>
            </a:pPr>
            <a:r>
              <a:rPr lang="en-US" sz="3200" dirty="0" smtClean="0"/>
              <a:t>How </a:t>
            </a:r>
            <a:r>
              <a:rPr lang="en-US" sz="3200" dirty="0"/>
              <a:t>are events in this story different from things that happen in the real world?</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0728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403155548"/>
              </p:ext>
            </p:extLst>
          </p:nvPr>
        </p:nvGraphicFramePr>
        <p:xfrm>
          <a:off x="352425" y="1463675"/>
          <a:ext cx="768032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
        <p:nvSpPr>
          <p:cNvPr id="5" name="TextBox 4"/>
          <p:cNvSpPr txBox="1"/>
          <p:nvPr/>
        </p:nvSpPr>
        <p:spPr>
          <a:xfrm>
            <a:off x="4800600" y="3429000"/>
            <a:ext cx="2057400" cy="369332"/>
          </a:xfrm>
          <a:prstGeom prst="rect">
            <a:avLst/>
          </a:prstGeom>
          <a:noFill/>
        </p:spPr>
        <p:txBody>
          <a:bodyPr wrap="square" rtlCol="0">
            <a:spAutoFit/>
          </a:bodyPr>
          <a:lstStyle/>
          <a:p>
            <a:r>
              <a:rPr lang="en-US" dirty="0" smtClean="0"/>
              <a:t>Text to Reader</a:t>
            </a:r>
            <a:endParaRPr lang="en-US" dirty="0"/>
          </a:p>
        </p:txBody>
      </p:sp>
      <p:sp>
        <p:nvSpPr>
          <p:cNvPr id="6" name="TextBox 5"/>
          <p:cNvSpPr txBox="1"/>
          <p:nvPr/>
        </p:nvSpPr>
        <p:spPr>
          <a:xfrm>
            <a:off x="3353053" y="5105400"/>
            <a:ext cx="1717458" cy="369332"/>
          </a:xfrm>
          <a:prstGeom prst="rect">
            <a:avLst/>
          </a:prstGeom>
          <a:noFill/>
        </p:spPr>
        <p:txBody>
          <a:bodyPr wrap="none" rtlCol="0">
            <a:spAutoFit/>
          </a:bodyPr>
          <a:lstStyle/>
          <a:p>
            <a:r>
              <a:rPr lang="en-US" dirty="0" smtClean="0"/>
              <a:t>Reader to World</a:t>
            </a:r>
            <a:endParaRPr lang="en-US" dirty="0"/>
          </a:p>
        </p:txBody>
      </p:sp>
      <p:sp>
        <p:nvSpPr>
          <p:cNvPr id="7" name="TextBox 6"/>
          <p:cNvSpPr txBox="1"/>
          <p:nvPr/>
        </p:nvSpPr>
        <p:spPr>
          <a:xfrm>
            <a:off x="2438400" y="3613666"/>
            <a:ext cx="1452192" cy="369332"/>
          </a:xfrm>
          <a:prstGeom prst="rect">
            <a:avLst/>
          </a:prstGeom>
          <a:noFill/>
        </p:spPr>
        <p:txBody>
          <a:bodyPr wrap="none" rtlCol="0">
            <a:spAutoFit/>
          </a:bodyPr>
          <a:lstStyle/>
          <a:p>
            <a:r>
              <a:rPr lang="en-US" dirty="0" smtClean="0"/>
              <a:t>World to Text</a:t>
            </a:r>
            <a:endParaRPr lang="en-US" dirty="0"/>
          </a:p>
        </p:txBody>
      </p:sp>
    </p:spTree>
    <p:extLst>
      <p:ext uri="{BB962C8B-B14F-4D97-AF65-F5344CB8AC3E}">
        <p14:creationId xmlns:p14="http://schemas.microsoft.com/office/powerpoint/2010/main" val="11181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#2- Comparison Matrix</a:t>
            </a:r>
            <a:endParaRPr lang="en-US" dirty="0"/>
          </a:p>
        </p:txBody>
      </p:sp>
      <p:pic>
        <p:nvPicPr>
          <p:cNvPr id="5" name="Content Placeholder 4"/>
          <p:cNvPicPr>
            <a:picLocks noGrp="1"/>
          </p:cNvPicPr>
          <p:nvPr>
            <p:ph sz="quarter" idx="13"/>
          </p:nvPr>
        </p:nvPicPr>
        <p:blipFill>
          <a:blip r:embed="rId2"/>
          <a:stretch>
            <a:fillRect/>
          </a:stretch>
        </p:blipFill>
        <p:spPr>
          <a:xfrm>
            <a:off x="977900" y="3130550"/>
            <a:ext cx="6429375" cy="1390650"/>
          </a:xfrm>
          <a:prstGeom prst="rect">
            <a:avLst/>
          </a:prstGeom>
        </p:spPr>
      </p:pic>
    </p:spTree>
    <p:extLst>
      <p:ext uri="{BB962C8B-B14F-4D97-AF65-F5344CB8AC3E}">
        <p14:creationId xmlns:p14="http://schemas.microsoft.com/office/powerpoint/2010/main" val="294929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Questioning Strategies in Social Studies</a:t>
            </a:r>
            <a:endParaRPr lang="en-US" dirty="0"/>
          </a:p>
        </p:txBody>
      </p:sp>
    </p:spTree>
    <p:extLst>
      <p:ext uri="{BB962C8B-B14F-4D97-AF65-F5344CB8AC3E}">
        <p14:creationId xmlns:p14="http://schemas.microsoft.com/office/powerpoint/2010/main" val="2573894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TotalTime>
  <Words>891</Words>
  <Application>Microsoft Office PowerPoint</Application>
  <PresentationFormat>On-screen Show (4:3)</PresentationFormat>
  <Paragraphs>98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Mylar</vt:lpstr>
      <vt:lpstr>Literacy Initiative </vt:lpstr>
      <vt:lpstr>PowerPoint Presentation</vt:lpstr>
      <vt:lpstr>Connecting Strategies in Social Studies</vt:lpstr>
      <vt:lpstr>Strategy #1-Text to Text, Text to World, Text to Self</vt:lpstr>
      <vt:lpstr>PowerPoint Presentation</vt:lpstr>
      <vt:lpstr>PowerPoint Presentation</vt:lpstr>
      <vt:lpstr>PowerPoint Presentation</vt:lpstr>
      <vt:lpstr>Strategy #2- Comparison Matrix</vt:lpstr>
      <vt:lpstr>Questioning Strategies in Social Studies</vt:lpstr>
      <vt:lpstr>Strategy #1: Questioning Web</vt:lpstr>
      <vt:lpstr>Strategy #2: Questioning the Author</vt:lpstr>
      <vt:lpstr>Example</vt:lpstr>
      <vt:lpstr>Social Studies Example</vt:lpstr>
      <vt:lpstr>Strategy #3- Questions Mailed To My Teacher</vt:lpstr>
      <vt:lpstr>Strategy #4- Authentic Questions </vt:lpstr>
      <vt:lpstr>Strategy #5- Create Your Own QAR Questions</vt:lpstr>
      <vt:lpstr>Inferencing Strategies in Science, Social Studies, and Language Arts </vt:lpstr>
      <vt:lpstr>Strategy #1- Sentence Starters</vt:lpstr>
      <vt:lpstr>Strategy #2- Sequencing Text</vt:lpstr>
      <vt:lpstr>Strategy #3 Cause/Effect Graphic Organizers </vt:lpstr>
      <vt:lpstr>Strategy #4- It Says, So I Say, So</vt:lpstr>
      <vt:lpstr>PowerPoint Presentation</vt:lpstr>
      <vt:lpstr>Strategy #5- Vocabulary Mapping</vt:lpstr>
      <vt:lpstr>Social Studies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Social Studies</dc:creator>
  <cp:lastModifiedBy>Social Studies</cp:lastModifiedBy>
  <cp:revision>10</cp:revision>
  <dcterms:created xsi:type="dcterms:W3CDTF">2015-09-15T19:23:26Z</dcterms:created>
  <dcterms:modified xsi:type="dcterms:W3CDTF">2015-10-02T14:22:40Z</dcterms:modified>
</cp:coreProperties>
</file>